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401" r:id="rId2"/>
    <p:sldId id="514" r:id="rId3"/>
    <p:sldId id="290" r:id="rId4"/>
    <p:sldId id="291" r:id="rId5"/>
    <p:sldId id="297" r:id="rId6"/>
    <p:sldId id="374" r:id="rId7"/>
    <p:sldId id="267" r:id="rId8"/>
    <p:sldId id="257" r:id="rId9"/>
    <p:sldId id="368" r:id="rId10"/>
    <p:sldId id="369" r:id="rId11"/>
    <p:sldId id="515" r:id="rId12"/>
    <p:sldId id="519" r:id="rId13"/>
    <p:sldId id="335" r:id="rId14"/>
    <p:sldId id="349" r:id="rId15"/>
    <p:sldId id="265" r:id="rId16"/>
    <p:sldId id="376" r:id="rId17"/>
    <p:sldId id="483" r:id="rId18"/>
    <p:sldId id="379" r:id="rId19"/>
    <p:sldId id="380" r:id="rId20"/>
    <p:sldId id="378" r:id="rId21"/>
    <p:sldId id="357" r:id="rId22"/>
    <p:sldId id="271" r:id="rId23"/>
    <p:sldId id="272" r:id="rId24"/>
    <p:sldId id="529" r:id="rId25"/>
    <p:sldId id="518" r:id="rId26"/>
    <p:sldId id="350" r:id="rId27"/>
    <p:sldId id="360" r:id="rId28"/>
    <p:sldId id="370" r:id="rId29"/>
    <p:sldId id="372" r:id="rId30"/>
    <p:sldId id="422" r:id="rId31"/>
    <p:sldId id="484" r:id="rId32"/>
    <p:sldId id="493" r:id="rId33"/>
    <p:sldId id="423" r:id="rId34"/>
    <p:sldId id="348" r:id="rId35"/>
    <p:sldId id="373" r:id="rId36"/>
    <p:sldId id="362" r:id="rId37"/>
    <p:sldId id="364" r:id="rId38"/>
    <p:sldId id="516" r:id="rId39"/>
    <p:sldId id="528" r:id="rId40"/>
    <p:sldId id="523" r:id="rId41"/>
    <p:sldId id="524" r:id="rId42"/>
    <p:sldId id="520" r:id="rId43"/>
    <p:sldId id="522" r:id="rId44"/>
    <p:sldId id="358" r:id="rId45"/>
    <p:sldId id="365" r:id="rId46"/>
    <p:sldId id="517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6364" autoAdjust="0"/>
  </p:normalViewPr>
  <p:slideViewPr>
    <p:cSldViewPr>
      <p:cViewPr varScale="1">
        <p:scale>
          <a:sx n="91" d="100"/>
          <a:sy n="91" d="100"/>
        </p:scale>
        <p:origin x="1776" y="480"/>
      </p:cViewPr>
      <p:guideLst>
        <p:guide orient="horz" pos="2160"/>
        <p:guide pos="295"/>
        <p:guide pos="793"/>
      </p:guideLst>
    </p:cSldViewPr>
  </p:slideViewPr>
  <p:outlineViewPr>
    <p:cViewPr>
      <p:scale>
        <a:sx n="33" d="100"/>
        <a:sy n="33" d="100"/>
      </p:scale>
      <p:origin x="0" y="-164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10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5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14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16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17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8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18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19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20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02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21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22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23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26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27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28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29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09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34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3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36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37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8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07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89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8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37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44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45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585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83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4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5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6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7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8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9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lsthoo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wQ64qqCx20?list=UUAq1Ru3_Fj0Jeo4AmGdPT3A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Syllabus IHE</a:t>
            </a:r>
            <a:br>
              <a:rPr lang="en-US" dirty="0"/>
            </a:br>
            <a:r>
              <a:rPr lang="en-US" sz="3200" dirty="0"/>
              <a:t>Groundwater Flow</a:t>
            </a:r>
            <a:br>
              <a:rPr lang="en-US" sz="3200" dirty="0"/>
            </a:br>
            <a:r>
              <a:rPr lang="en-US" sz="3200" dirty="0"/>
              <a:t>Transient Analytical Solutions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2921" y="3573016"/>
            <a:ext cx="6498159" cy="86409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Prof.dr.ir.T.N.Olsthoorn</a:t>
            </a:r>
            <a:r>
              <a:rPr lang="en-US" dirty="0"/>
              <a:t>,  2020-2025</a:t>
            </a:r>
          </a:p>
          <a:p>
            <a:r>
              <a:rPr lang="en-US" dirty="0">
                <a:hlinkClick r:id="rId3"/>
              </a:rPr>
              <a:t>tolsthoorn@gmail.com</a:t>
            </a:r>
            <a:endParaRPr lang="en-US" dirty="0"/>
          </a:p>
          <a:p>
            <a:r>
              <a:rPr lang="en-US" dirty="0"/>
              <a:t>+31-620440256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4" y="713426"/>
            <a:ext cx="9074151" cy="614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06FE-1B5B-6B4C-A75F-B2C7468A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05850"/>
          </a:xfrm>
        </p:spPr>
        <p:txBody>
          <a:bodyPr/>
          <a:lstStyle/>
          <a:p>
            <a:r>
              <a:rPr lang="en-NL" sz="3200" dirty="0"/>
              <a:t>Fresh water floating on salt water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9DDD-BE6B-7D40-92FC-1717F814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Amsterdam Water Supply Dunes cross section</a:t>
            </a:r>
          </a:p>
        </p:txBody>
      </p:sp>
      <p:pic>
        <p:nvPicPr>
          <p:cNvPr id="5" name="Online Media 4" descr="The fresh-salt groundwater history of the Amsterdam Water Supply Area along the North Sea">
            <a:hlinkClick r:id="" action="ppaction://media"/>
            <a:extLst>
              <a:ext uri="{FF2B5EF4-FFF2-40B4-BE49-F238E27FC236}">
                <a16:creationId xmlns:a16="http://schemas.microsoft.com/office/drawing/2014/main" id="{20BD6210-0AF3-3743-9936-BD0EFAD34D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49275" y="1006022"/>
            <a:ext cx="7767141" cy="5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9F4D-F56E-0B48-84F3-EB7DF5BB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9FFA-67E1-E04A-B41C-6509FFCF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3.4 of the syllabus</a:t>
            </a:r>
          </a:p>
          <a:p>
            <a:r>
              <a:rPr lang="en-NL" dirty="0"/>
              <a:t>See old exams bundle. First question in each of the exams)</a:t>
            </a:r>
          </a:p>
        </p:txBody>
      </p:sp>
    </p:spTree>
    <p:extLst>
      <p:ext uri="{BB962C8B-B14F-4D97-AF65-F5344CB8AC3E}">
        <p14:creationId xmlns:p14="http://schemas.microsoft.com/office/powerpoint/2010/main" val="228954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Forms of reversible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Water-table / phreatic storage</a:t>
            </a:r>
          </a:p>
          <a:p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305200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Section 4.1</a:t>
            </a:r>
            <a:br>
              <a:rPr lang="en-US" sz="3200" dirty="0"/>
            </a:br>
            <a:r>
              <a:rPr lang="en-US" sz="3200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Water table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Capillary fringe / Air-entry pressure / Pore size</a:t>
            </a:r>
          </a:p>
          <a:p>
            <a:r>
              <a:rPr lang="en-US" dirty="0"/>
              <a:t>pF-curves / moisture profile / saturation curves</a:t>
            </a:r>
          </a:p>
          <a:p>
            <a:r>
              <a:rPr lang="en-US" dirty="0"/>
              <a:t>Specific yield versus (shallow) dept of water table</a:t>
            </a:r>
          </a:p>
          <a:p>
            <a:r>
              <a:rPr lang="en-US" dirty="0"/>
              <a:t>Porosity / Effective porosity / Specific yield / specific retention / Field capacity / Wilting point</a:t>
            </a:r>
          </a:p>
          <a:p>
            <a:r>
              <a:rPr lang="en-US" dirty="0"/>
              <a:t>Adhesion / Cohesion / Surface tension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1752480" imgH="914400" progId="Equation.3">
                      <p:embed/>
                    </p:oleObj>
                  </mc:Choice>
                  <mc:Fallback>
                    <p:oleObj name="Equation" r:id="rId3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193760" imgH="927000" progId="Equation.3">
                    <p:embed/>
                  </p:oleObj>
                </mc:Choice>
                <mc:Fallback>
                  <p:oleObj name="Equation" r:id="rId5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  <p:pic>
        <p:nvPicPr>
          <p:cNvPr id="378894" name="Picture 14">
            <a:extLst>
              <a:ext uri="{FF2B5EF4-FFF2-40B4-BE49-F238E27FC236}">
                <a16:creationId xmlns:a16="http://schemas.microsoft.com/office/drawing/2014/main" id="{48DF8BEE-266B-5747-8F3A-0F17601C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6979"/>
            <a:ext cx="29591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6" name="Picture 16">
            <a:extLst>
              <a:ext uri="{FF2B5EF4-FFF2-40B4-BE49-F238E27FC236}">
                <a16:creationId xmlns:a16="http://schemas.microsoft.com/office/drawing/2014/main" id="{CB9DF42E-E5DE-7445-A5DF-B4D8D07A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6979"/>
            <a:ext cx="30226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75F25CA-8C71-8948-B224-9D43DC943E23}"/>
              </a:ext>
            </a:extLst>
          </p:cNvPr>
          <p:cNvSpPr/>
          <p:nvPr/>
        </p:nvSpPr>
        <p:spPr>
          <a:xfrm>
            <a:off x="1043608" y="5862345"/>
            <a:ext cx="3022600" cy="518983"/>
          </a:xfrm>
          <a:custGeom>
            <a:avLst/>
            <a:gdLst>
              <a:gd name="connsiteX0" fmla="*/ 0 w 3225114"/>
              <a:gd name="connsiteY0" fmla="*/ 0 h 518983"/>
              <a:gd name="connsiteX1" fmla="*/ 0 w 3225114"/>
              <a:gd name="connsiteY1" fmla="*/ 518983 h 518983"/>
              <a:gd name="connsiteX2" fmla="*/ 3225114 w 3225114"/>
              <a:gd name="connsiteY2" fmla="*/ 518983 h 518983"/>
              <a:gd name="connsiteX3" fmla="*/ 3225114 w 3225114"/>
              <a:gd name="connsiteY3" fmla="*/ 61783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14" h="518983">
                <a:moveTo>
                  <a:pt x="0" y="0"/>
                </a:moveTo>
                <a:lnTo>
                  <a:pt x="0" y="518983"/>
                </a:lnTo>
                <a:lnTo>
                  <a:pt x="3225114" y="518983"/>
                </a:lnTo>
                <a:lnTo>
                  <a:pt x="3225114" y="61783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A33A5-A763-C348-B6FF-F7AB40283F7E}"/>
              </a:ext>
            </a:extLst>
          </p:cNvPr>
          <p:cNvSpPr/>
          <p:nvPr/>
        </p:nvSpPr>
        <p:spPr>
          <a:xfrm>
            <a:off x="1043608" y="6026530"/>
            <a:ext cx="3022600" cy="35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849CFBC-38C1-884E-AA83-60A1E4894FD2}"/>
              </a:ext>
            </a:extLst>
          </p:cNvPr>
          <p:cNvSpPr/>
          <p:nvPr/>
        </p:nvSpPr>
        <p:spPr>
          <a:xfrm>
            <a:off x="5522258" y="1299883"/>
            <a:ext cx="1748117" cy="4715436"/>
          </a:xfrm>
          <a:custGeom>
            <a:avLst/>
            <a:gdLst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932330 w 1748117"/>
              <a:gd name="connsiteY2" fmla="*/ 3541059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117" h="4715436">
                <a:moveTo>
                  <a:pt x="1748117" y="4715436"/>
                </a:moveTo>
                <a:cubicBezTo>
                  <a:pt x="1736164" y="4548094"/>
                  <a:pt x="1749611" y="4453965"/>
                  <a:pt x="1613647" y="4258236"/>
                </a:cubicBezTo>
                <a:cubicBezTo>
                  <a:pt x="1477683" y="4062507"/>
                  <a:pt x="1477683" y="4069976"/>
                  <a:pt x="932330" y="3541059"/>
                </a:cubicBezTo>
                <a:cubicBezTo>
                  <a:pt x="386977" y="3012142"/>
                  <a:pt x="379505" y="2750671"/>
                  <a:pt x="224117" y="2160495"/>
                </a:cubicBezTo>
                <a:cubicBezTo>
                  <a:pt x="68729" y="1570319"/>
                  <a:pt x="35858" y="750047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33925-1744-3C46-A136-AFBE85946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75" y="6229414"/>
            <a:ext cx="19431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4FD3-10C0-4A49-87A3-7C1D212DA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66" y="5767095"/>
            <a:ext cx="1333500" cy="190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F109BA-5150-FD48-ACE8-A4C59EA69A83}"/>
              </a:ext>
            </a:extLst>
          </p:cNvPr>
          <p:cNvCxnSpPr>
            <a:cxnSpLocks/>
          </p:cNvCxnSpPr>
          <p:nvPr/>
        </p:nvCxnSpPr>
        <p:spPr>
          <a:xfrm>
            <a:off x="827584" y="551723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D8D78C-193A-024F-BD89-2ED52DADE36B}"/>
              </a:ext>
            </a:extLst>
          </p:cNvPr>
          <p:cNvCxnSpPr>
            <a:cxnSpLocks/>
          </p:cNvCxnSpPr>
          <p:nvPr/>
        </p:nvCxnSpPr>
        <p:spPr>
          <a:xfrm>
            <a:off x="899592" y="5643318"/>
            <a:ext cx="76318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8B0418-2B43-DB47-942D-8F820E53EA8D}"/>
              </a:ext>
            </a:extLst>
          </p:cNvPr>
          <p:cNvCxnSpPr>
            <a:cxnSpLocks/>
          </p:cNvCxnSpPr>
          <p:nvPr/>
        </p:nvCxnSpPr>
        <p:spPr>
          <a:xfrm>
            <a:off x="7452320" y="6021288"/>
            <a:ext cx="123152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B4659-1F28-2641-8A16-71218B4D7A2F}"/>
              </a:ext>
            </a:extLst>
          </p:cNvPr>
          <p:cNvCxnSpPr>
            <a:cxnSpLocks/>
          </p:cNvCxnSpPr>
          <p:nvPr/>
        </p:nvCxnSpPr>
        <p:spPr>
          <a:xfrm>
            <a:off x="8100392" y="5301208"/>
            <a:ext cx="0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FCB81F-E2D6-2B4B-987D-F408362003D0}"/>
              </a:ext>
            </a:extLst>
          </p:cNvPr>
          <p:cNvCxnSpPr>
            <a:cxnSpLocks/>
          </p:cNvCxnSpPr>
          <p:nvPr/>
        </p:nvCxnSpPr>
        <p:spPr>
          <a:xfrm>
            <a:off x="8100392" y="6026530"/>
            <a:ext cx="0" cy="3421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A176-BA25-3F4D-9D27-6A405F8F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CAF3-274A-254A-A69D-4F1FFF4F0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Objectives</a:t>
            </a:r>
          </a:p>
          <a:p>
            <a:r>
              <a:rPr lang="en-NL" dirty="0"/>
              <a:t>Exercises</a:t>
            </a:r>
          </a:p>
          <a:p>
            <a:r>
              <a:rPr lang="en-NL" dirty="0"/>
              <a:t>Irreversible and reversible transient groundwater phenomenae</a:t>
            </a:r>
          </a:p>
          <a:p>
            <a:r>
              <a:rPr lang="en-NL" dirty="0"/>
              <a:t>Transient one-dimensional flow (cross sections)</a:t>
            </a:r>
          </a:p>
          <a:p>
            <a:r>
              <a:rPr lang="en-NL" dirty="0"/>
              <a:t>Transient flow to wells (axial symmetric flow)</a:t>
            </a:r>
          </a:p>
        </p:txBody>
      </p:sp>
    </p:spTree>
    <p:extLst>
      <p:ext uri="{BB962C8B-B14F-4D97-AF65-F5344CB8AC3E}">
        <p14:creationId xmlns:p14="http://schemas.microsoft.com/office/powerpoint/2010/main" val="3181055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64E2-BDA1-CA45-2759-22DC699C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692696"/>
            <a:ext cx="8042276" cy="751836"/>
          </a:xfrm>
        </p:spPr>
        <p:txBody>
          <a:bodyPr/>
          <a:lstStyle/>
          <a:p>
            <a:r>
              <a:rPr lang="en-NL" sz="2000" dirty="0"/>
              <a:t>Daily evaporation can often be seen in the time series of shallow piezometers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474F2C9A-8D01-CDAA-E6B9-2D5F730E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08504" cy="30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35B9-8981-E64A-A684-3EC97650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 /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EEA2-EC25-1B44-A313-C91BD338C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4.1.2 of t</a:t>
            </a:r>
            <a:r>
              <a:rPr lang="en-GB" dirty="0"/>
              <a:t>he</a:t>
            </a:r>
            <a:r>
              <a:rPr lang="en-NL" dirty="0"/>
              <a:t> syllabus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2204147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593232"/>
          </a:xfrm>
        </p:spPr>
        <p:txBody>
          <a:bodyPr/>
          <a:lstStyle/>
          <a:p>
            <a:r>
              <a:rPr lang="en-US" sz="3200" dirty="0"/>
              <a:t>Section 4.2</a:t>
            </a:r>
            <a:br>
              <a:rPr lang="en-US" sz="3200" dirty="0"/>
            </a:br>
            <a:r>
              <a:rPr lang="en-US" sz="3200" dirty="0"/>
              <a:t>Elastic storage</a:t>
            </a:r>
            <a:br>
              <a:rPr lang="en-US" sz="3200" dirty="0"/>
            </a:br>
            <a:r>
              <a:rPr lang="en-US" sz="32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1772816"/>
            <a:ext cx="8042276" cy="44644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pPr marL="0" indent="0">
              <a:buNone/>
            </a:pPr>
            <a:r>
              <a:rPr lang="en-US" dirty="0"/>
              <a:t>Confined and semi-confined aquifers / aquitards / aquicludes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  <a:r>
              <a:rPr lang="en-US" dirty="0"/>
              <a:t> [1/L], Elastic storage of aquifer </a:t>
            </a:r>
            <a:r>
              <a:rPr lang="en-US" i="1" dirty="0"/>
              <a:t>S</a:t>
            </a:r>
            <a:r>
              <a:rPr lang="en-US" dirty="0"/>
              <a:t> [-]</a:t>
            </a:r>
          </a:p>
          <a:p>
            <a:r>
              <a:rPr lang="en-US" dirty="0"/>
              <a:t>Water pressure, Effective (grain) pressure, total pressure</a:t>
            </a:r>
          </a:p>
          <a:p>
            <a:r>
              <a:rPr lang="en-US" dirty="0"/>
              <a:t>Water compressibility, Porous matrix compressibility</a:t>
            </a:r>
          </a:p>
          <a:p>
            <a:r>
              <a:rPr lang="en-US" dirty="0"/>
              <a:t>Loading efficiency </a:t>
            </a:r>
            <a:r>
              <a:rPr lang="en-US" i="1" dirty="0"/>
              <a:t>LE</a:t>
            </a:r>
            <a:r>
              <a:rPr lang="en-US" dirty="0"/>
              <a:t> [-], Barometric efficiency </a:t>
            </a:r>
            <a:r>
              <a:rPr lang="en-US" i="1" dirty="0"/>
              <a:t>BE</a:t>
            </a:r>
            <a:r>
              <a:rPr lang="en-US" dirty="0"/>
              <a:t> [-], </a:t>
            </a:r>
            <a:r>
              <a:rPr lang="en-US" i="1" dirty="0"/>
              <a:t>LE</a:t>
            </a:r>
            <a:r>
              <a:rPr lang="en-US" dirty="0"/>
              <a:t> + </a:t>
            </a:r>
            <a:r>
              <a:rPr lang="en-US" i="1" dirty="0"/>
              <a:t>BE</a:t>
            </a:r>
            <a:r>
              <a:rPr lang="en-US" dirty="0"/>
              <a:t> = 1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exist only if some form of storage is available</a:t>
            </a:r>
          </a:p>
          <a:p>
            <a:r>
              <a:rPr lang="en-US" dirty="0"/>
              <a:t>Without storage pressures would spread at (almost) infinite speed, implying that the flow system would be steady</a:t>
            </a:r>
          </a:p>
          <a:p>
            <a:r>
              <a:rPr lang="en-US" dirty="0"/>
              <a:t>Every physical system shows at least initially some dynamics in storing energy, momentum or mass and in our case: water</a:t>
            </a:r>
          </a:p>
          <a:p>
            <a:r>
              <a:rPr lang="en-US" dirty="0"/>
              <a:t>Notice that “storage”  can be positive or negative (“retrieval”); mathematically it is the same, just the sign is different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52FF-DCA2-1649-95E0-6AB39BFE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7DA98E-CE2D-B54E-8DAE-01C1D44E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60F4-F5FF-DF4E-959C-166730E0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EB8E0A-EF12-8546-A249-D910853C4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3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839443" y="832193"/>
            <a:ext cx="7465113" cy="602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936104"/>
          </a:xfrm>
        </p:spPr>
        <p:txBody>
          <a:bodyPr/>
          <a:lstStyle/>
          <a:p>
            <a:r>
              <a:rPr lang="en-US" sz="2800" dirty="0"/>
              <a:t>First-ever registration of barometer effect. Notice that the atmospheric axis has been reversed!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CE6CB3A-1DBF-E9CD-2232-79D519A9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40000"/>
          </a:blip>
          <a:srcRect r="5202" b="2844"/>
          <a:stretch>
            <a:fillRect/>
          </a:stretch>
        </p:blipFill>
        <p:spPr bwMode="auto">
          <a:xfrm>
            <a:off x="839442" y="832192"/>
            <a:ext cx="7465113" cy="602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DCD2-D57F-9446-A030-E7FF0705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Storage coeffiicient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F8C7-9352-ED4F-9F92-D949B281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Water table aquifer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AF5892-A509-914D-99CE-114F879053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Specific yield </a:t>
            </a:r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[-] ≈10%-25%</a:t>
            </a:r>
          </a:p>
          <a:p>
            <a:r>
              <a:rPr lang="en-NL" dirty="0"/>
              <a:t>Elastic storage </a:t>
            </a:r>
            <a:r>
              <a:rPr lang="en-NL" i="1" dirty="0"/>
              <a:t>S</a:t>
            </a:r>
            <a:r>
              <a:rPr lang="en-NL" dirty="0"/>
              <a:t> [-] ≈ 0.0001 - 0.001</a:t>
            </a:r>
          </a:p>
          <a:p>
            <a:r>
              <a:rPr lang="en-NL" dirty="0"/>
              <a:t>In water table aquifers, we generally neglect the contribution from elastic stroage, but it’s still there.</a:t>
            </a:r>
          </a:p>
          <a:p>
            <a:r>
              <a:rPr lang="en-NL" i="1" dirty="0"/>
              <a:t>Sy/S</a:t>
            </a:r>
            <a:r>
              <a:rPr lang="en-NL" dirty="0"/>
              <a:t>≈100</a:t>
            </a:r>
          </a:p>
          <a:p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Depends on moisture profile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8A8AF-DAE3-2B48-A1B9-044AD7CD7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Semi-confined aquifers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C91747-62AE-2B47-AE2F-074D03EF9B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Only elastic storage </a:t>
            </a:r>
            <a:r>
              <a:rPr lang="en-NL" i="1" dirty="0"/>
              <a:t>S</a:t>
            </a:r>
            <a:r>
              <a:rPr lang="en-NL" dirty="0"/>
              <a:t> [-] ≈ 0.0001-0.001</a:t>
            </a:r>
          </a:p>
          <a:p>
            <a:r>
              <a:rPr lang="en-NL" dirty="0"/>
              <a:t>Specic strorage coefficient </a:t>
            </a:r>
            <a:r>
              <a:rPr lang="en-NL" i="1" dirty="0"/>
              <a:t>S</a:t>
            </a:r>
            <a:r>
              <a:rPr lang="en-NL" i="1" baseline="-25000" dirty="0"/>
              <a:t>s</a:t>
            </a:r>
            <a:r>
              <a:rPr lang="en-NL" dirty="0"/>
              <a:t> [1/L] ≈ 10</a:t>
            </a:r>
            <a:r>
              <a:rPr lang="en-NL" baseline="30000" dirty="0"/>
              <a:t>-5</a:t>
            </a:r>
            <a:r>
              <a:rPr lang="en-NL" dirty="0"/>
              <a:t> [1/m]</a:t>
            </a:r>
          </a:p>
        </p:txBody>
      </p:sp>
    </p:spTree>
    <p:extLst>
      <p:ext uri="{BB962C8B-B14F-4D97-AF65-F5344CB8AC3E}">
        <p14:creationId xmlns:p14="http://schemas.microsoft.com/office/powerpoint/2010/main" val="1908008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DC0-62D3-1C45-5402-7939C27C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441104"/>
          </a:xfrm>
        </p:spPr>
        <p:txBody>
          <a:bodyPr/>
          <a:lstStyle/>
          <a:p>
            <a:r>
              <a:rPr lang="en-NL" sz="2000" dirty="0"/>
              <a:t>Barometer pressure during one year at Leiduin (Zandvoort)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≈ means: “in th order of”</a:t>
            </a:r>
          </a:p>
        </p:txBody>
      </p:sp>
      <p:pic>
        <p:nvPicPr>
          <p:cNvPr id="4" name="Picture 3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F2EE5007-E39B-7B65-6929-B13BF2FE6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020"/>
            <a:ext cx="9216516" cy="614434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DADB301-7E32-0FA9-8677-2B200453944C}"/>
              </a:ext>
            </a:extLst>
          </p:cNvPr>
          <p:cNvSpPr/>
          <p:nvPr/>
        </p:nvSpPr>
        <p:spPr>
          <a:xfrm>
            <a:off x="118356" y="499514"/>
            <a:ext cx="1850504" cy="612648"/>
          </a:xfrm>
          <a:prstGeom prst="wedgeRoundRectCallout">
            <a:avLst>
              <a:gd name="adj1" fmla="val -20251"/>
              <a:gd name="adj2" fmla="val 403149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ysClr val="windowText" lastClr="000000"/>
                </a:solidFill>
              </a:rPr>
              <a:t>2 std ≈ 0.4 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C09CE-7AFF-251F-EC55-DCB9F5CF21E0}"/>
              </a:ext>
            </a:extLst>
          </p:cNvPr>
          <p:cNvCxnSpPr>
            <a:cxnSpLocks/>
          </p:cNvCxnSpPr>
          <p:nvPr/>
        </p:nvCxnSpPr>
        <p:spPr>
          <a:xfrm>
            <a:off x="1043608" y="2564904"/>
            <a:ext cx="763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BEB4C6-DCB2-DCC7-03BA-E80F300A78B5}"/>
              </a:ext>
            </a:extLst>
          </p:cNvPr>
          <p:cNvCxnSpPr>
            <a:cxnSpLocks/>
          </p:cNvCxnSpPr>
          <p:nvPr/>
        </p:nvCxnSpPr>
        <p:spPr>
          <a:xfrm>
            <a:off x="971600" y="4005064"/>
            <a:ext cx="7632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8A2D99-5C90-3F8E-BF38-260C0D0EE659}"/>
              </a:ext>
            </a:extLst>
          </p:cNvPr>
          <p:cNvCxnSpPr>
            <a:cxnSpLocks/>
          </p:cNvCxnSpPr>
          <p:nvPr/>
        </p:nvCxnSpPr>
        <p:spPr>
          <a:xfrm>
            <a:off x="8532440" y="2564904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47FFAB-1C5C-1A51-EAE0-23267C6AB62A}"/>
              </a:ext>
            </a:extLst>
          </p:cNvPr>
          <p:cNvCxnSpPr>
            <a:cxnSpLocks/>
          </p:cNvCxnSpPr>
          <p:nvPr/>
        </p:nvCxnSpPr>
        <p:spPr>
          <a:xfrm>
            <a:off x="971600" y="3284984"/>
            <a:ext cx="7632848" cy="0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13C9ED-4FC3-03D3-FF2C-4404A3E2A90D}"/>
              </a:ext>
            </a:extLst>
          </p:cNvPr>
          <p:cNvCxnSpPr>
            <a:cxnSpLocks/>
          </p:cNvCxnSpPr>
          <p:nvPr/>
        </p:nvCxnSpPr>
        <p:spPr>
          <a:xfrm>
            <a:off x="8532440" y="3284984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4ED504-11AC-E7C0-E923-2FDB029779F0}"/>
              </a:ext>
            </a:extLst>
          </p:cNvPr>
          <p:cNvSpPr txBox="1"/>
          <p:nvPr/>
        </p:nvSpPr>
        <p:spPr>
          <a:xfrm>
            <a:off x="8128195" y="2740278"/>
            <a:ext cx="9525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dirty="0"/>
              <a:t>≈ 0.2 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11BAC6-7527-C308-ABA2-1F98C7B9F050}"/>
              </a:ext>
            </a:extLst>
          </p:cNvPr>
          <p:cNvSpPr txBox="1"/>
          <p:nvPr/>
        </p:nvSpPr>
        <p:spPr>
          <a:xfrm>
            <a:off x="8128194" y="3430556"/>
            <a:ext cx="9525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NL" dirty="0"/>
              <a:t>≈ 0.2 m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6F3DB1D-18D5-F77C-F75E-454EE53F1D03}"/>
              </a:ext>
            </a:extLst>
          </p:cNvPr>
          <p:cNvSpPr/>
          <p:nvPr/>
        </p:nvSpPr>
        <p:spPr>
          <a:xfrm>
            <a:off x="683568" y="2564903"/>
            <a:ext cx="468006" cy="144015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31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Without recharge, a groundwater system gradually drains towards its boundaries. The drainage time is characteristic for that system and can be short or long:</a:t>
            </a:r>
          </a:p>
          <a:p>
            <a:r>
              <a:rPr lang="en-US" dirty="0"/>
              <a:t>Some groundwater systems react fast; their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drainage takes &gt; 10000 years</a:t>
            </a:r>
          </a:p>
          <a:p>
            <a:r>
              <a:rPr lang="en-US" dirty="0"/>
              <a:t>Other example: A small parcel between ditches, 2 days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1CEB0AE-D499-86F4-AAB0-8DED4A24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58" y="1412362"/>
            <a:ext cx="9189515" cy="54456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245F67-71C8-75AA-B806-33ADB3BED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260648"/>
            <a:ext cx="8042276" cy="1080120"/>
          </a:xfrm>
        </p:spPr>
        <p:txBody>
          <a:bodyPr/>
          <a:lstStyle/>
          <a:p>
            <a:r>
              <a:rPr lang="en-NL" sz="2000" dirty="0"/>
              <a:t>Piezometernest 24H717 + barometer</a:t>
            </a:r>
            <a:br>
              <a:rPr lang="en-NL" sz="2000" dirty="0"/>
            </a:br>
            <a:r>
              <a:rPr lang="en-NL" sz="2000" dirty="0"/>
              <a:t>Amsterdam Water Supply Dunes</a:t>
            </a:r>
            <a:br>
              <a:rPr lang="en-NL" sz="2000" dirty="0"/>
            </a:br>
            <a:r>
              <a:rPr lang="en-NL" sz="2000" dirty="0"/>
              <a:t>(Registered abs. pressures in mbar)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FFE2D-47D4-23ED-D2A0-601A28CC92F5}"/>
              </a:ext>
            </a:extLst>
          </p:cNvPr>
          <p:cNvSpPr txBox="1"/>
          <p:nvPr/>
        </p:nvSpPr>
        <p:spPr>
          <a:xfrm>
            <a:off x="179512" y="1340768"/>
            <a:ext cx="797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The barometer almost completely masks what’s going on in the groundwater</a:t>
            </a:r>
          </a:p>
          <a:p>
            <a:r>
              <a:rPr lang="en-GB" dirty="0"/>
              <a:t>w</a:t>
            </a:r>
            <a:r>
              <a:rPr lang="en-NL" dirty="0"/>
              <a:t>hich you can conclude from the correlation with the barometer.</a:t>
            </a:r>
          </a:p>
        </p:txBody>
      </p:sp>
    </p:spTree>
    <p:extLst>
      <p:ext uri="{BB962C8B-B14F-4D97-AF65-F5344CB8AC3E}">
        <p14:creationId xmlns:p14="http://schemas.microsoft.com/office/powerpoint/2010/main" val="239124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2997A00B-8AAB-5690-A2EB-127F8CB07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362"/>
            <a:ext cx="9189515" cy="54456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E466ADB-220D-3042-E777-9DA4C710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000" dirty="0"/>
              <a:t>Piezometernest 24H717Amsterdam</a:t>
            </a:r>
            <a:br>
              <a:rPr lang="en-NL" sz="2000" dirty="0"/>
            </a:br>
            <a:r>
              <a:rPr lang="en-NL" sz="2000" dirty="0"/>
              <a:t> Water Supply Dunes</a:t>
            </a:r>
            <a:br>
              <a:rPr lang="en-NL" sz="2000" dirty="0"/>
            </a:br>
            <a:r>
              <a:rPr lang="en-NL" sz="2000" dirty="0"/>
              <a:t>(After subraction of barometer pressure convered to head.</a:t>
            </a:r>
            <a:br>
              <a:rPr lang="en-NL" sz="2000" dirty="0"/>
            </a:br>
            <a:r>
              <a:rPr lang="en-NL" sz="1800" dirty="0"/>
              <a:t>The barometer converted to m is also shown for comparison.)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5FA88-5A2E-9D68-B0F9-23034DA5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700807"/>
            <a:ext cx="1522028" cy="60881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7BD8C04-EA3B-EE05-5596-C2002658B11C}"/>
              </a:ext>
            </a:extLst>
          </p:cNvPr>
          <p:cNvSpPr/>
          <p:nvPr/>
        </p:nvSpPr>
        <p:spPr>
          <a:xfrm>
            <a:off x="5940152" y="1473210"/>
            <a:ext cx="1872208" cy="947678"/>
          </a:xfrm>
          <a:prstGeom prst="wedgeRoundRectCallout">
            <a:avLst>
              <a:gd name="adj1" fmla="val -57509"/>
              <a:gd name="adj2" fmla="val 74164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92D89B9-C85C-5D30-7F07-F77341F6D338}"/>
              </a:ext>
            </a:extLst>
          </p:cNvPr>
          <p:cNvSpPr/>
          <p:nvPr/>
        </p:nvSpPr>
        <p:spPr>
          <a:xfrm>
            <a:off x="5940152" y="1473210"/>
            <a:ext cx="1872208" cy="947678"/>
          </a:xfrm>
          <a:prstGeom prst="wedgeRoundRectCallout">
            <a:avLst>
              <a:gd name="adj1" fmla="val -53752"/>
              <a:gd name="adj2" fmla="val 208824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C4653D7-2400-CC55-3DF5-5D3B77A5921A}"/>
              </a:ext>
            </a:extLst>
          </p:cNvPr>
          <p:cNvSpPr/>
          <p:nvPr/>
        </p:nvSpPr>
        <p:spPr>
          <a:xfrm>
            <a:off x="5940152" y="1501888"/>
            <a:ext cx="1872208" cy="947678"/>
          </a:xfrm>
          <a:prstGeom prst="wedgeRoundRectCallout">
            <a:avLst>
              <a:gd name="adj1" fmla="val -56436"/>
              <a:gd name="adj2" fmla="val 365750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3C387-4B1E-B7E6-9421-51E5A796E328}"/>
              </a:ext>
            </a:extLst>
          </p:cNvPr>
          <p:cNvSpPr txBox="1"/>
          <p:nvPr/>
        </p:nvSpPr>
        <p:spPr>
          <a:xfrm>
            <a:off x="180734" y="1358881"/>
            <a:ext cx="5173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Notice that we now have smooth curves showing</a:t>
            </a:r>
          </a:p>
          <a:p>
            <a:r>
              <a:rPr lang="en-GB" dirty="0"/>
              <a:t>w</a:t>
            </a:r>
            <a:r>
              <a:rPr lang="en-NL" dirty="0"/>
              <a:t>hat happens in the suburface not in the air!</a:t>
            </a:r>
          </a:p>
        </p:txBody>
      </p:sp>
    </p:spTree>
    <p:extLst>
      <p:ext uri="{BB962C8B-B14F-4D97-AF65-F5344CB8AC3E}">
        <p14:creationId xmlns:p14="http://schemas.microsoft.com/office/powerpoint/2010/main" val="657814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173252E-5212-36D8-751B-B1955F4E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4" y="1389924"/>
            <a:ext cx="9189515" cy="544563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FCFD96C9-BF35-2B13-197C-D876F800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442" y="-27384"/>
            <a:ext cx="8042276" cy="1080120"/>
          </a:xfrm>
        </p:spPr>
        <p:txBody>
          <a:bodyPr/>
          <a:lstStyle/>
          <a:p>
            <a:r>
              <a:rPr lang="en-NL" sz="2000" dirty="0"/>
              <a:t>Piezometernest 24H378 + barometer</a:t>
            </a:r>
            <a:br>
              <a:rPr lang="en-NL" sz="2000" dirty="0"/>
            </a:br>
            <a:r>
              <a:rPr lang="en-NL" sz="2000" dirty="0"/>
              <a:t>Amsterdam Water Supply Dunes</a:t>
            </a:r>
            <a:br>
              <a:rPr lang="en-NL" sz="2000" dirty="0"/>
            </a:br>
            <a:r>
              <a:rPr lang="en-NL" sz="2000" dirty="0"/>
              <a:t>(Registered abs. pressures in mbar)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21D59B7-F2CC-BF37-8640-9DCBF3C34E7B}"/>
              </a:ext>
            </a:extLst>
          </p:cNvPr>
          <p:cNvSpPr txBox="1">
            <a:spLocks/>
          </p:cNvSpPr>
          <p:nvPr/>
        </p:nvSpPr>
        <p:spPr>
          <a:xfrm>
            <a:off x="755576" y="1124744"/>
            <a:ext cx="8042276" cy="4320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NL" sz="2000" dirty="0"/>
              <a:t>Notice the strong correlation with the barometer pressure</a:t>
            </a:r>
          </a:p>
        </p:txBody>
      </p:sp>
    </p:spTree>
    <p:extLst>
      <p:ext uri="{BB962C8B-B14F-4D97-AF65-F5344CB8AC3E}">
        <p14:creationId xmlns:p14="http://schemas.microsoft.com/office/powerpoint/2010/main" val="2880711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A3CA9F3F-D6F7-D37B-48D4-08AFBAEA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" y="785664"/>
            <a:ext cx="9108504" cy="6072336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D863A5C-772E-0BA3-A80B-9FB8DC25C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29136"/>
          </a:xfrm>
        </p:spPr>
        <p:txBody>
          <a:bodyPr/>
          <a:lstStyle/>
          <a:p>
            <a:r>
              <a:rPr lang="en-NL" sz="2000" dirty="0"/>
              <a:t>Piezometernest 24H717</a:t>
            </a:r>
            <a:br>
              <a:rPr lang="en-NL" sz="2000" dirty="0"/>
            </a:br>
            <a:r>
              <a:rPr lang="en-NL" sz="2000" dirty="0"/>
              <a:t>After subttraction of barometer.</a:t>
            </a:r>
            <a:endParaRPr lang="en-NL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B29768-A419-B3AD-44EB-8BC8968BA138}"/>
              </a:ext>
            </a:extLst>
          </p:cNvPr>
          <p:cNvSpPr txBox="1">
            <a:spLocks/>
          </p:cNvSpPr>
          <p:nvPr/>
        </p:nvSpPr>
        <p:spPr>
          <a:xfrm>
            <a:off x="683568" y="908720"/>
            <a:ext cx="8042276" cy="41262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NL" sz="1200" dirty="0"/>
              <a:t>Notice the remaining (now inverted and smaller corrolcation) with the barom. </a:t>
            </a:r>
            <a:r>
              <a:rPr lang="en-GB" sz="1200" dirty="0"/>
              <a:t>P</a:t>
            </a:r>
            <a:r>
              <a:rPr lang="en-NL" sz="1200" dirty="0"/>
              <a:t>ress. </a:t>
            </a:r>
            <a:r>
              <a:rPr lang="en-GB" sz="1200" dirty="0"/>
              <a:t>I</a:t>
            </a:r>
            <a:r>
              <a:rPr lang="en-NL" sz="1200" dirty="0"/>
              <a:t>n piezom 3 (mid figure)</a:t>
            </a:r>
          </a:p>
          <a:p>
            <a:pPr fontAlgn="auto">
              <a:spcAft>
                <a:spcPts val="0"/>
              </a:spcAft>
            </a:pPr>
            <a:r>
              <a:rPr lang="en-NL" sz="1200" dirty="0"/>
              <a:t>Also notice that the deeper piezometer does not have a visual correlation with the barometer!</a:t>
            </a:r>
          </a:p>
        </p:txBody>
      </p:sp>
    </p:spTree>
    <p:extLst>
      <p:ext uri="{BB962C8B-B14F-4D97-AF65-F5344CB8AC3E}">
        <p14:creationId xmlns:p14="http://schemas.microsoft.com/office/powerpoint/2010/main" val="3934928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393680"/>
            <a:ext cx="9144000" cy="788051"/>
          </a:xfrm>
        </p:spPr>
        <p:txBody>
          <a:bodyPr/>
          <a:lstStyle/>
          <a:p>
            <a:r>
              <a:rPr lang="en-US" sz="2400" dirty="0"/>
              <a:t>Notice the large difference in amount of water drained from a phreatic and a confined aquifer for the same drawdown</a:t>
            </a:r>
            <a:br>
              <a:rPr lang="en-US" sz="2400" dirty="0"/>
            </a:br>
            <a:r>
              <a:rPr lang="en-US" sz="2400" dirty="0"/>
              <a:t>illustrated in this slide. The difference is about a factor of 100.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4BCF508-AAE2-C0F1-4CB4-E5823806BD20}"/>
              </a:ext>
            </a:extLst>
          </p:cNvPr>
          <p:cNvSpPr/>
          <p:nvPr/>
        </p:nvSpPr>
        <p:spPr>
          <a:xfrm>
            <a:off x="611559" y="2834674"/>
            <a:ext cx="1720849" cy="1098381"/>
          </a:xfrm>
          <a:prstGeom prst="wedgeRoundRectCallout">
            <a:avLst>
              <a:gd name="adj1" fmla="val 76097"/>
              <a:gd name="adj2" fmla="val 22442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About 200 mm per m drawdown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75D8CAA-A540-4DE3-5E73-7BBD45F1CCC6}"/>
              </a:ext>
            </a:extLst>
          </p:cNvPr>
          <p:cNvSpPr/>
          <p:nvPr/>
        </p:nvSpPr>
        <p:spPr>
          <a:xfrm>
            <a:off x="7512108" y="2747427"/>
            <a:ext cx="1720849" cy="1098381"/>
          </a:xfrm>
          <a:prstGeom prst="wedgeRoundRectCallout">
            <a:avLst>
              <a:gd name="adj1" fmla="val -87400"/>
              <a:gd name="adj2" fmla="val 2601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About 1 mm per m drawdown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600200"/>
            <a:ext cx="8042275" cy="4343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  <p:extLst>
      <p:ext uri="{BB962C8B-B14F-4D97-AF65-F5344CB8AC3E}">
        <p14:creationId xmlns:p14="http://schemas.microsoft.com/office/powerpoint/2010/main" val="3921939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7998-A3D6-EC45-A0C9-7CB0B46A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Further see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542236-410E-1D46-9BAF-78DBC9A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4.2.7 of the syllabus</a:t>
            </a:r>
          </a:p>
          <a:p>
            <a:r>
              <a:rPr lang="en-NL" dirty="0"/>
              <a:t>See t</a:t>
            </a:r>
            <a:r>
              <a:rPr lang="en-GB" dirty="0"/>
              <a:t>he</a:t>
            </a:r>
            <a:r>
              <a:rPr lang="en-NL" dirty="0"/>
              <a:t>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56302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3167"/>
            <a:ext cx="9144000" cy="63436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6198C-47A9-454A-A488-B06E339E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Natural drainage of the Kalahari Desert since previous wet episode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7" y="782637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50D38-57AB-B14B-97F9-B434B19220E3}"/>
              </a:ext>
            </a:extLst>
          </p:cNvPr>
          <p:cNvSpPr/>
          <p:nvPr/>
        </p:nvSpPr>
        <p:spPr>
          <a:xfrm>
            <a:off x="3203848" y="638132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FFFF00"/>
                </a:solidFill>
              </a:rPr>
              <a:t>https://www.scienceworld.ca/resource/liquefaction/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40325-281D-0643-91A7-73C95306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75061"/>
          </a:xfrm>
        </p:spPr>
        <p:txBody>
          <a:bodyPr/>
          <a:lstStyle/>
          <a:p>
            <a:r>
              <a:rPr lang="en-NL" dirty="0"/>
              <a:t>Liquefaction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36463-268C-5C4C-943B-DEA970CA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4" y="222687"/>
            <a:ext cx="6297736" cy="801144"/>
          </a:xfrm>
        </p:spPr>
        <p:txBody>
          <a:bodyPr/>
          <a:lstStyle/>
          <a:p>
            <a:r>
              <a:rPr lang="en-NL" dirty="0"/>
              <a:t>Subsidence</a:t>
            </a:r>
          </a:p>
        </p:txBody>
      </p:sp>
      <p:pic>
        <p:nvPicPr>
          <p:cNvPr id="355330" name="Picture 2" descr="Approximate location of maximum subsidence in the U.S. Signs show approximate altitude of land surface in 1925, 1955, and 1977.">
            <a:extLst>
              <a:ext uri="{FF2B5EF4-FFF2-40B4-BE49-F238E27FC236}">
                <a16:creationId xmlns:a16="http://schemas.microsoft.com/office/drawing/2014/main" id="{04BE5EAE-001E-4E40-8912-4F8B5867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0"/>
            <a:ext cx="281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419E2-473E-7142-8D22-E7FDB5DC43E1}"/>
              </a:ext>
            </a:extLst>
          </p:cNvPr>
          <p:cNvSpPr/>
          <p:nvPr/>
        </p:nvSpPr>
        <p:spPr>
          <a:xfrm>
            <a:off x="6330950" y="1023831"/>
            <a:ext cx="2777554" cy="5789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354538-ADB0-8340-81BF-4846D9BDD396}"/>
              </a:ext>
            </a:extLst>
          </p:cNvPr>
          <p:cNvSpPr/>
          <p:nvPr/>
        </p:nvSpPr>
        <p:spPr>
          <a:xfrm>
            <a:off x="1524000" y="1700808"/>
            <a:ext cx="3048000" cy="41665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2B1015B-EE2F-DA41-BDC2-97DF3B70D3AD}"/>
              </a:ext>
            </a:extLst>
          </p:cNvPr>
          <p:cNvSpPr/>
          <p:nvPr/>
        </p:nvSpPr>
        <p:spPr>
          <a:xfrm>
            <a:off x="1696278" y="2186609"/>
            <a:ext cx="6029739" cy="3578087"/>
          </a:xfrm>
          <a:custGeom>
            <a:avLst/>
            <a:gdLst>
              <a:gd name="connsiteX0" fmla="*/ 39757 w 6029739"/>
              <a:gd name="connsiteY0" fmla="*/ 3578087 h 3578087"/>
              <a:gd name="connsiteX1" fmla="*/ 0 w 6029739"/>
              <a:gd name="connsiteY1" fmla="*/ 1285461 h 3578087"/>
              <a:gd name="connsiteX2" fmla="*/ 5989983 w 6029739"/>
              <a:gd name="connsiteY2" fmla="*/ 0 h 3578087"/>
              <a:gd name="connsiteX3" fmla="*/ 6029739 w 6029739"/>
              <a:gd name="connsiteY3" fmla="*/ 3511826 h 3578087"/>
              <a:gd name="connsiteX4" fmla="*/ 39757 w 6029739"/>
              <a:gd name="connsiteY4" fmla="*/ 3578087 h 357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739" h="3578087">
                <a:moveTo>
                  <a:pt x="39757" y="3578087"/>
                </a:moveTo>
                <a:lnTo>
                  <a:pt x="0" y="1285461"/>
                </a:lnTo>
                <a:lnTo>
                  <a:pt x="5989983" y="0"/>
                </a:lnTo>
                <a:lnTo>
                  <a:pt x="6029739" y="3511826"/>
                </a:lnTo>
                <a:lnTo>
                  <a:pt x="39757" y="3578087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CF0A85D-F20B-5140-8A9E-9F84E4446584}"/>
              </a:ext>
            </a:extLst>
          </p:cNvPr>
          <p:cNvSpPr/>
          <p:nvPr/>
        </p:nvSpPr>
        <p:spPr>
          <a:xfrm>
            <a:off x="1630018" y="424071"/>
            <a:ext cx="6122506" cy="5353878"/>
          </a:xfrm>
          <a:custGeom>
            <a:avLst/>
            <a:gdLst>
              <a:gd name="connsiteX0" fmla="*/ 92766 w 6109253"/>
              <a:gd name="connsiteY0" fmla="*/ 5327373 h 5327373"/>
              <a:gd name="connsiteX1" fmla="*/ 0 w 6109253"/>
              <a:gd name="connsiteY1" fmla="*/ 0 h 5327373"/>
              <a:gd name="connsiteX2" fmla="*/ 1020418 w 6109253"/>
              <a:gd name="connsiteY2" fmla="*/ 1404730 h 5327373"/>
              <a:gd name="connsiteX3" fmla="*/ 3220279 w 6109253"/>
              <a:gd name="connsiteY3" fmla="*/ 2385391 h 5327373"/>
              <a:gd name="connsiteX4" fmla="*/ 3843131 w 6109253"/>
              <a:gd name="connsiteY4" fmla="*/ 3631095 h 5327373"/>
              <a:gd name="connsiteX5" fmla="*/ 6109253 w 6109253"/>
              <a:gd name="connsiteY5" fmla="*/ 5062330 h 5327373"/>
              <a:gd name="connsiteX6" fmla="*/ 6109253 w 6109253"/>
              <a:gd name="connsiteY6" fmla="*/ 5274365 h 5327373"/>
              <a:gd name="connsiteX7" fmla="*/ 92766 w 6109253"/>
              <a:gd name="connsiteY7" fmla="*/ 5327373 h 5327373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506090 h 5506090"/>
              <a:gd name="connsiteX1" fmla="*/ 0 w 6109253"/>
              <a:gd name="connsiteY1" fmla="*/ 152212 h 5506090"/>
              <a:gd name="connsiteX2" fmla="*/ 1020418 w 6109253"/>
              <a:gd name="connsiteY2" fmla="*/ 1556942 h 5506090"/>
              <a:gd name="connsiteX3" fmla="*/ 3220279 w 6109253"/>
              <a:gd name="connsiteY3" fmla="*/ 2537603 h 5506090"/>
              <a:gd name="connsiteX4" fmla="*/ 3843131 w 6109253"/>
              <a:gd name="connsiteY4" fmla="*/ 3783307 h 5506090"/>
              <a:gd name="connsiteX5" fmla="*/ 6109253 w 6109253"/>
              <a:gd name="connsiteY5" fmla="*/ 5214542 h 5506090"/>
              <a:gd name="connsiteX6" fmla="*/ 6109253 w 6109253"/>
              <a:gd name="connsiteY6" fmla="*/ 5426577 h 5506090"/>
              <a:gd name="connsiteX7" fmla="*/ 92766 w 6109253"/>
              <a:gd name="connsiteY7" fmla="*/ 5506090 h 5506090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5181601 w 6109253"/>
              <a:gd name="connsiteY5" fmla="*/ 524786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2506" h="5353878">
                <a:moveTo>
                  <a:pt x="92766" y="5353878"/>
                </a:moveTo>
                <a:lnTo>
                  <a:pt x="0" y="0"/>
                </a:lnTo>
                <a:cubicBezTo>
                  <a:pt x="644940" y="547757"/>
                  <a:pt x="523462" y="1020417"/>
                  <a:pt x="1060175" y="1417982"/>
                </a:cubicBezTo>
                <a:cubicBezTo>
                  <a:pt x="1596888" y="1815547"/>
                  <a:pt x="2754244" y="1857513"/>
                  <a:pt x="3220279" y="2385391"/>
                </a:cubicBezTo>
                <a:cubicBezTo>
                  <a:pt x="3686314" y="2913269"/>
                  <a:pt x="3611219" y="3496365"/>
                  <a:pt x="4094923" y="3949147"/>
                </a:cubicBezTo>
                <a:cubicBezTo>
                  <a:pt x="4578628" y="4401930"/>
                  <a:pt x="5426766" y="4867964"/>
                  <a:pt x="6122506" y="5102086"/>
                </a:cubicBezTo>
                <a:lnTo>
                  <a:pt x="6109253" y="5274365"/>
                </a:lnTo>
                <a:lnTo>
                  <a:pt x="92766" y="5353878"/>
                </a:lnTo>
                <a:close/>
              </a:path>
            </a:pathLst>
          </a:custGeom>
          <a:solidFill>
            <a:schemeClr val="bg1">
              <a:lumMod val="75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41659</TotalTime>
  <Words>1459</Words>
  <Application>Microsoft Macintosh PowerPoint</Application>
  <PresentationFormat>On-screen Show (4:3)</PresentationFormat>
  <Paragraphs>224</Paragraphs>
  <Slides>46</Slides>
  <Notes>39</Notes>
  <HiddenSlides>8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Cambria Math</vt:lpstr>
      <vt:lpstr>News Gothic MT</vt:lpstr>
      <vt:lpstr>Symbol</vt:lpstr>
      <vt:lpstr>Times New Roman</vt:lpstr>
      <vt:lpstr>Wingdings</vt:lpstr>
      <vt:lpstr>Wingdings 2</vt:lpstr>
      <vt:lpstr>Breeze</vt:lpstr>
      <vt:lpstr>Equation</vt:lpstr>
      <vt:lpstr>Syllabus IHE Groundwater Flow Transient Analytical Solutions</vt:lpstr>
      <vt:lpstr>Introduction</vt:lpstr>
      <vt:lpstr>Transient groundwater flow:</vt:lpstr>
      <vt:lpstr>Groundwater systems</vt:lpstr>
      <vt:lpstr>Natural drainage of the Kalahari Desert since previous wet episode</vt:lpstr>
      <vt:lpstr>Forms of subsurface water storage</vt:lpstr>
      <vt:lpstr>Liquefaction</vt:lpstr>
      <vt:lpstr>Subsidence</vt:lpstr>
      <vt:lpstr>PowerPoint Presentation</vt:lpstr>
      <vt:lpstr>Fresh water floating on salt water</vt:lpstr>
      <vt:lpstr>Amsterdam Water Supply Dunes cross section</vt:lpstr>
      <vt:lpstr>Questions</vt:lpstr>
      <vt:lpstr>  Chapter 4 Forms of reversible storage</vt:lpstr>
      <vt:lpstr>Variations in storage of water in aquifers are possible because</vt:lpstr>
      <vt:lpstr> Section 4.1 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Daily evaporation can often be seen in the time series of shallow piezometers</vt:lpstr>
      <vt:lpstr>Questions  / exercises</vt:lpstr>
      <vt:lpstr>Section 4.2 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PowerPoint Presentation</vt:lpstr>
      <vt:lpstr>PowerPoint Presentation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Storage coeffiicient values</vt:lpstr>
      <vt:lpstr>Barometer pressure during one year at Leiduin (Zandvoort)    ≈ means: “in th order of”</vt:lpstr>
      <vt:lpstr>Piezometernest 24H717 + barometer Amsterdam Water Supply Dunes (Registered abs. pressures in mbar)</vt:lpstr>
      <vt:lpstr>Piezometernest 24H717Amsterdam  Water Supply Dunes (After subraction of barometer pressure convered to head. The barometer converted to m is also shown for comparison.)</vt:lpstr>
      <vt:lpstr>Piezometernest 24H378 + barometer Amsterdam Water Supply Dunes (Registered abs. pressures in mbar)</vt:lpstr>
      <vt:lpstr>Piezometernest 24H717 After subttraction of barometer.</vt:lpstr>
      <vt:lpstr>Notice the large difference in amount of water drained from a phreatic and a confined aquifer for the same drawdown illustrated in this slide. The difference is about a factor of 100.</vt:lpstr>
      <vt:lpstr>Key questions</vt:lpstr>
      <vt:lpstr>Further see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196</cp:revision>
  <dcterms:created xsi:type="dcterms:W3CDTF">2003-05-18T20:01:31Z</dcterms:created>
  <dcterms:modified xsi:type="dcterms:W3CDTF">2025-02-12T22:38:19Z</dcterms:modified>
</cp:coreProperties>
</file>